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7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A9D2-31DC-4F24-BFD7-B0ABC97156D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31AF-DEE8-4AF9-97A9-FD52A26546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b7838e93-7cdb-4b28-8ec8-05ccc497d7c4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e-sfera.hr/dodatni-digitalni-sadrzaji/b7838e93-7cdb-4b28-8ec8-05ccc497d7c4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7838e93-7cdb-4b28-8ec8-05ccc497d7c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770984" cy="78581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KAKO JE ŽIVJETI U TLU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09012" cy="45365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0131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-neke biljke u tlu imaju </a:t>
            </a:r>
            <a:r>
              <a:rPr lang="hr-HR" b="1" dirty="0" smtClean="0"/>
              <a:t>podzemne stabljike</a:t>
            </a:r>
            <a:r>
              <a:rPr lang="hr-HR" dirty="0" smtClean="0"/>
              <a:t> koje su također jestive (gomolj krumpira, lukovica luka, </a:t>
            </a:r>
            <a:r>
              <a:rPr lang="hr-HR" dirty="0" err="1" smtClean="0"/>
              <a:t>podanak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61456" y="188640"/>
            <a:ext cx="2890664" cy="57150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BILJKE U TLU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5576" y="1152104"/>
            <a:ext cx="7560840" cy="3429024"/>
            <a:chOff x="467544" y="1071546"/>
            <a:chExt cx="7560840" cy="342902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971"/>
            <a:stretch>
              <a:fillRect/>
            </a:stretch>
          </p:blipFill>
          <p:spPr bwMode="auto">
            <a:xfrm>
              <a:off x="467544" y="1071546"/>
              <a:ext cx="7560840" cy="3429024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259632" y="39330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LUKOVICA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393305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KORIJEN</a:t>
              </a:r>
              <a:endParaRPr lang="hr-H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0152" y="393305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GOMOLJ</a:t>
              </a:r>
              <a:endParaRPr lang="hr-HR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35696" y="3645024"/>
              <a:ext cx="0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059832" y="3429000"/>
              <a:ext cx="576064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067944" y="3429000"/>
              <a:ext cx="216024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27984" y="3645024"/>
              <a:ext cx="720080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444208" y="3717064"/>
              <a:ext cx="0" cy="28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384376" cy="72008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GLJIVE U TLU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2857488" cy="372902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2731632" cy="371475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15616" y="5446965"/>
            <a:ext cx="6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gljive koje žive u tlu najčešće su </a:t>
            </a:r>
            <a:r>
              <a:rPr lang="hr-HR" b="1" dirty="0" smtClean="0"/>
              <a:t>mikroskopski sitne</a:t>
            </a:r>
            <a:endParaRPr lang="hr-HR" dirty="0" smtClean="0"/>
          </a:p>
          <a:p>
            <a:r>
              <a:rPr lang="hr-HR" dirty="0" smtClean="0"/>
              <a:t>- neke gljive lako su vidljive, </a:t>
            </a:r>
            <a:r>
              <a:rPr lang="hr-HR" dirty="0" err="1" smtClean="0"/>
              <a:t>npr</a:t>
            </a:r>
            <a:r>
              <a:rPr lang="hr-HR" dirty="0" smtClean="0"/>
              <a:t>. vrganj, lisičarka, sunčanica, blagva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3068960"/>
            <a:ext cx="13681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hlinkClick r:id="rId4"/>
              </a:rPr>
              <a:t>SAŽETAK</a:t>
            </a:r>
            <a:endParaRPr lang="hr-HR" sz="2400" dirty="0" smtClean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05" t="10595" r="7418" b="5990"/>
          <a:stretch>
            <a:fillRect/>
          </a:stretch>
        </p:blipFill>
        <p:spPr bwMode="auto">
          <a:xfrm>
            <a:off x="4067944" y="2276872"/>
            <a:ext cx="792088" cy="7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554" y="313492"/>
            <a:ext cx="3493622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VJEŽBA: RIJEŠI REBUS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5625296"/>
            <a:ext cx="3941464" cy="46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RJEŠENJE:   _ _ _ _     _ _ _ _     _     _ _ _ </a:t>
            </a:r>
          </a:p>
          <a:p>
            <a:r>
              <a:rPr lang="hr-HR" b="1" dirty="0" smtClean="0"/>
              <a:t> 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9552" y="1268760"/>
            <a:ext cx="8280920" cy="4032448"/>
            <a:chOff x="179512" y="980728"/>
            <a:chExt cx="8280920" cy="4032448"/>
          </a:xfrm>
        </p:grpSpPr>
        <p:grpSp>
          <p:nvGrpSpPr>
            <p:cNvPr id="40" name="Group 39"/>
            <p:cNvGrpSpPr/>
            <p:nvPr/>
          </p:nvGrpSpPr>
          <p:grpSpPr>
            <a:xfrm>
              <a:off x="179512" y="980728"/>
              <a:ext cx="1224136" cy="2097524"/>
              <a:chOff x="395536" y="980728"/>
              <a:chExt cx="1224136" cy="209752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980728"/>
                <a:ext cx="1224136" cy="1814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83568" y="270892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:r>
                  <a:rPr lang="hr-HR" b="1" dirty="0" smtClean="0"/>
                  <a:t>1,2 </a:t>
                </a:r>
                <a:endParaRPr lang="hr-HR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95536" y="980728"/>
                <a:ext cx="1224136" cy="201622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31640" y="2752214"/>
              <a:ext cx="864097" cy="2260962"/>
              <a:chOff x="1547664" y="3131676"/>
              <a:chExt cx="864097" cy="226096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8002" r="15991"/>
              <a:stretch>
                <a:fillRect/>
              </a:stretch>
            </p:blipFill>
            <p:spPr bwMode="auto">
              <a:xfrm>
                <a:off x="1547664" y="3429000"/>
                <a:ext cx="864097" cy="1963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763688" y="313167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:r>
                  <a:rPr lang="hr-HR" b="1" dirty="0" smtClean="0"/>
                  <a:t>1,2 </a:t>
                </a:r>
                <a:endParaRPr lang="hr-HR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19672" y="3212976"/>
                <a:ext cx="792088" cy="216024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195736" y="1988840"/>
              <a:ext cx="1296144" cy="1152128"/>
              <a:chOff x="2051720" y="1340768"/>
              <a:chExt cx="1512168" cy="139246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1720" y="1340768"/>
                <a:ext cx="1512168" cy="1005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483768" y="2276872"/>
                <a:ext cx="576064" cy="44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/>
                  <a:t>1,2 </a:t>
                </a:r>
                <a:endParaRPr lang="hr-HR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1720" y="1340768"/>
                <a:ext cx="1512168" cy="1392465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491880" y="2852936"/>
              <a:ext cx="936104" cy="1872208"/>
              <a:chOff x="3491880" y="3212976"/>
              <a:chExt cx="936104" cy="187220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115" t="9237" r="12877" b="7643"/>
              <a:stretch>
                <a:fillRect/>
              </a:stretch>
            </p:blipFill>
            <p:spPr bwMode="auto">
              <a:xfrm>
                <a:off x="3563888" y="3491716"/>
                <a:ext cx="843601" cy="159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779912" y="3212976"/>
                <a:ext cx="351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:r>
                  <a:rPr lang="hr-HR" b="1" dirty="0" smtClean="0"/>
                  <a:t>1 </a:t>
                </a:r>
                <a:endParaRPr lang="hr-HR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491880" y="3212976"/>
                <a:ext cx="936104" cy="1872208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427984" y="1259468"/>
              <a:ext cx="936104" cy="1953508"/>
              <a:chOff x="4211960" y="980728"/>
              <a:chExt cx="936104" cy="1953508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8267" t="6055" r="16215" b="6587"/>
              <a:stretch>
                <a:fillRect/>
              </a:stretch>
            </p:blipFill>
            <p:spPr bwMode="auto">
              <a:xfrm>
                <a:off x="4211960" y="980728"/>
                <a:ext cx="936104" cy="1664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499992" y="2564904"/>
                <a:ext cx="42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:r>
                  <a:rPr lang="hr-HR" b="1" dirty="0" smtClean="0"/>
                  <a:t>5 </a:t>
                </a:r>
                <a:endParaRPr lang="hr-HR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211960" y="1052736"/>
                <a:ext cx="936104" cy="1800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364088" y="2852936"/>
              <a:ext cx="1105267" cy="1881500"/>
              <a:chOff x="5436096" y="3203684"/>
              <a:chExt cx="1105267" cy="188150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6869" r="18962"/>
              <a:stretch>
                <a:fillRect/>
              </a:stretch>
            </p:blipFill>
            <p:spPr bwMode="auto">
              <a:xfrm>
                <a:off x="5436096" y="3491716"/>
                <a:ext cx="1105267" cy="159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804520" y="3203684"/>
                <a:ext cx="42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/>
                  <a:t>2</a:t>
                </a:r>
                <a:endParaRPr lang="hr-HR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436096" y="3284984"/>
                <a:ext cx="1080120" cy="18002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444208" y="1700808"/>
              <a:ext cx="1008112" cy="1512168"/>
              <a:chOff x="6372200" y="1340768"/>
              <a:chExt cx="1008112" cy="1512168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28094"/>
              <a:stretch>
                <a:fillRect/>
              </a:stretch>
            </p:blipFill>
            <p:spPr bwMode="auto">
              <a:xfrm>
                <a:off x="6372200" y="1340768"/>
                <a:ext cx="1008112" cy="120087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588224" y="248360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:r>
                  <a:rPr lang="hr-HR" b="1" dirty="0" smtClean="0"/>
                  <a:t>1,2 </a:t>
                </a:r>
                <a:endParaRPr lang="hr-HR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72200" y="1340768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452320" y="2852936"/>
              <a:ext cx="1008112" cy="1593468"/>
              <a:chOff x="7668344" y="3347700"/>
              <a:chExt cx="1008112" cy="1593468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0611" t="12617" r="36129" b="5369"/>
              <a:stretch>
                <a:fillRect/>
              </a:stretch>
            </p:blipFill>
            <p:spPr bwMode="auto">
              <a:xfrm>
                <a:off x="7668344" y="3635732"/>
                <a:ext cx="1008112" cy="1305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028384" y="3347700"/>
                <a:ext cx="42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/>
                  <a:t>4</a:t>
                </a:r>
                <a:endParaRPr lang="hr-HR" b="1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668344" y="3429000"/>
                <a:ext cx="1008112" cy="1512168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3275856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chemeClr val="accent5"/>
                </a:solidFill>
              </a:rPr>
              <a:t>Ž  I V A     B  I Ć A    U    T  L U</a:t>
            </a:r>
            <a:endParaRPr lang="hr-HR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5688632" cy="747464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DDS: PROVJERI ZNANJE</a:t>
            </a:r>
            <a:endParaRPr lang="en-US" dirty="0">
              <a:solidFill>
                <a:srgbClr val="0D279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 l="7363" r="4274" b="10622"/>
          <a:stretch>
            <a:fillRect/>
          </a:stretch>
        </p:blipFill>
        <p:spPr bwMode="auto">
          <a:xfrm>
            <a:off x="4139952" y="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564904"/>
            <a:ext cx="6120680" cy="408043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59" t="16400" r="6055" b="21651"/>
          <a:stretch>
            <a:fillRect/>
          </a:stretch>
        </p:blipFill>
        <p:spPr bwMode="auto">
          <a:xfrm>
            <a:off x="2267744" y="2132856"/>
            <a:ext cx="439248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41682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tlo je stanište za mnoge biljke i životinje</a:t>
            </a:r>
          </a:p>
          <a:p>
            <a:r>
              <a:rPr lang="hr-HR" sz="2400" dirty="0" smtClean="0"/>
              <a:t>- biljke u tlu imaju korijen i/ili podzemnu stabljiku</a:t>
            </a:r>
          </a:p>
          <a:p>
            <a:r>
              <a:rPr lang="hr-HR" sz="2400" dirty="0" smtClean="0"/>
              <a:t>- životinje u tlu imaju svoje sklonište ili ondje traže hranu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94910"/>
            <a:ext cx="6707088" cy="78581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ŽIVOTINJE KOJE ŽIVE U TLU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511180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6279703"/>
            <a:ext cx="172819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VIZUALNO +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348880"/>
            <a:ext cx="2160240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KRTICA</a:t>
            </a:r>
          </a:p>
          <a:p>
            <a:r>
              <a:rPr lang="hr-HR" dirty="0" smtClean="0"/>
              <a:t>- zakržljale oči</a:t>
            </a:r>
          </a:p>
          <a:p>
            <a:r>
              <a:rPr lang="hr-HR" dirty="0" smtClean="0"/>
              <a:t>- oštar njuh i opip</a:t>
            </a:r>
          </a:p>
          <a:p>
            <a:r>
              <a:rPr lang="hr-HR" dirty="0" smtClean="0"/>
              <a:t>- kopa hodnike u tlu</a:t>
            </a:r>
          </a:p>
          <a:p>
            <a:r>
              <a:rPr lang="hr-HR" dirty="0" smtClean="0"/>
              <a:t>- spava zimski san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3851920" y="5517232"/>
            <a:ext cx="792088" cy="7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7926"/>
          <a:stretch>
            <a:fillRect/>
          </a:stretch>
        </p:blipFill>
        <p:spPr bwMode="auto">
          <a:xfrm>
            <a:off x="323528" y="2060848"/>
            <a:ext cx="3960000" cy="26402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60000" cy="269095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1484784"/>
            <a:ext cx="205403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POLJSKI MIŠ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725144"/>
            <a:ext cx="2304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sisavac u tlu</a:t>
            </a:r>
          </a:p>
          <a:p>
            <a:r>
              <a:rPr lang="hr-HR" dirty="0" smtClean="0"/>
              <a:t>- zubi glodnjaci</a:t>
            </a:r>
          </a:p>
          <a:p>
            <a:r>
              <a:rPr lang="hr-HR" dirty="0" smtClean="0"/>
              <a:t>- pravi štete u poljima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4797152"/>
            <a:ext cx="43924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-sisavac u tlu</a:t>
            </a:r>
          </a:p>
          <a:p>
            <a:r>
              <a:rPr lang="hr-HR" dirty="0" smtClean="0"/>
              <a:t>-pravi hodnike u tlu</a:t>
            </a:r>
          </a:p>
          <a:p>
            <a:r>
              <a:rPr lang="hr-HR" dirty="0" smtClean="0"/>
              <a:t>-odvaja korijen biljaka od tla i tako pravi štetu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168" y="194910"/>
            <a:ext cx="6707088" cy="78581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ŽIVOTINJE KOJE ŽIVE U TLU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4847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</a:rPr>
              <a:t>ROVKA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1872208" cy="36004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</a:rPr>
              <a:t>GUJAVICA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195" y="2710741"/>
            <a:ext cx="5185085" cy="345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1268760"/>
            <a:ext cx="4464496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kolutićavac u tlu</a:t>
            </a:r>
          </a:p>
          <a:p>
            <a:r>
              <a:rPr lang="hr-HR" dirty="0" smtClean="0"/>
              <a:t>- kopa hodnike i tako rahli tlo</a:t>
            </a:r>
          </a:p>
          <a:p>
            <a:pPr>
              <a:buFontTx/>
              <a:buChar char="-"/>
            </a:pPr>
            <a:r>
              <a:rPr lang="hr-HR" dirty="0" smtClean="0"/>
              <a:t> koža luči sluz koja joj pomaže u kretanju u tlu</a:t>
            </a:r>
          </a:p>
          <a:p>
            <a:pPr>
              <a:buFontTx/>
              <a:buChar char="-"/>
            </a:pPr>
            <a:r>
              <a:rPr lang="hr-HR" dirty="0" smtClean="0"/>
              <a:t> pomažu u nastanku komposta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6309320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ISTRAŽI: </a:t>
            </a:r>
            <a:r>
              <a:rPr lang="hr-HR" dirty="0" smtClean="0">
                <a:solidFill>
                  <a:srgbClr val="92D050"/>
                </a:solidFill>
              </a:rPr>
              <a:t>RB. str. 59</a:t>
            </a:r>
            <a:r>
              <a:rPr lang="hr-HR" dirty="0" smtClean="0"/>
              <a:t>,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dirty="0" smtClean="0"/>
              <a:t>Kako žive gujavice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237312"/>
            <a:ext cx="580578" cy="55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9168" y="194910"/>
            <a:ext cx="6707088" cy="78581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ŽIVOTINJE KOJE ŽIVE U TLU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28" y="116632"/>
            <a:ext cx="2428892" cy="62470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KOMPOST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074477" cy="27146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74578" cy="271461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87624" y="11967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vrsta </a:t>
            </a:r>
            <a:r>
              <a:rPr lang="hr-HR" b="1" dirty="0" smtClean="0"/>
              <a:t>prirodnog gnojiva</a:t>
            </a:r>
          </a:p>
          <a:p>
            <a:pPr>
              <a:buFontTx/>
              <a:buChar char="-"/>
            </a:pPr>
            <a:r>
              <a:rPr lang="hr-HR" dirty="0" smtClean="0"/>
              <a:t> nastaje u </a:t>
            </a:r>
            <a:r>
              <a:rPr lang="hr-HR" b="1" dirty="0" err="1" smtClean="0"/>
              <a:t>kompostištima</a:t>
            </a:r>
            <a:endParaRPr lang="en-US" b="1" dirty="0" smtClean="0"/>
          </a:p>
          <a:p>
            <a:pPr>
              <a:buFontTx/>
              <a:buChar char="-"/>
            </a:pPr>
            <a:r>
              <a:rPr lang="hr-HR" dirty="0" smtClean="0"/>
              <a:t> nastaje od </a:t>
            </a:r>
            <a:r>
              <a:rPr lang="hr-HR" b="1" dirty="0" smtClean="0"/>
              <a:t>ostataka hrane </a:t>
            </a:r>
            <a:r>
              <a:rPr lang="hr-HR" dirty="0" smtClean="0"/>
              <a:t>i </a:t>
            </a:r>
            <a:r>
              <a:rPr lang="hr-HR" b="1" dirty="0" smtClean="0"/>
              <a:t>otpada iz vrta</a:t>
            </a:r>
          </a:p>
          <a:p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kukci, gljivice, gujavice i bakterije hraneći se stvaraju kompost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1641364" cy="62068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HRUŠT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333757" cy="50006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708985" cy="31432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2" y="1124744"/>
            <a:ext cx="5385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kao </a:t>
            </a:r>
            <a:r>
              <a:rPr lang="hr-HR" b="1" dirty="0" smtClean="0"/>
              <a:t>ličinka </a:t>
            </a:r>
            <a:r>
              <a:rPr lang="hr-HR" dirty="0" smtClean="0"/>
              <a:t>živi u tlu i jede ostatke uginulih organizama</a:t>
            </a:r>
          </a:p>
          <a:p>
            <a:r>
              <a:rPr lang="hr-HR" dirty="0" smtClean="0"/>
              <a:t>- kao </a:t>
            </a:r>
            <a:r>
              <a:rPr lang="hr-HR" b="1" dirty="0" smtClean="0"/>
              <a:t>odrasla jedinka </a:t>
            </a:r>
            <a:r>
              <a:rPr lang="hr-HR" dirty="0" smtClean="0"/>
              <a:t>živi iznad tla (na biljkama)</a:t>
            </a:r>
          </a:p>
          <a:p>
            <a:r>
              <a:rPr lang="hr-HR" dirty="0" smtClean="0"/>
              <a:t>- hrani se lišćem biljaka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1691680" cy="57150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MRAVI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717821" cy="31432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4074881" cy="27860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41111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zadružni kukci</a:t>
            </a:r>
          </a:p>
          <a:p>
            <a:r>
              <a:rPr lang="hr-HR" dirty="0" smtClean="0"/>
              <a:t>- svaki član ima određenu ulogu u zadruzi: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matica</a:t>
            </a:r>
            <a:r>
              <a:rPr lang="hr-HR" dirty="0" smtClean="0"/>
              <a:t> liježe jaja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radnici</a:t>
            </a:r>
            <a:r>
              <a:rPr lang="hr-HR" dirty="0" smtClean="0"/>
              <a:t> donose hranu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ratnici</a:t>
            </a:r>
            <a:r>
              <a:rPr lang="hr-HR" dirty="0" smtClean="0"/>
              <a:t> brane mravinjak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221088"/>
            <a:ext cx="324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MRAVI SE HRANE:</a:t>
            </a:r>
          </a:p>
          <a:p>
            <a:r>
              <a:rPr lang="hr-HR" dirty="0" smtClean="0"/>
              <a:t>- sjemenkama</a:t>
            </a:r>
          </a:p>
          <a:p>
            <a:r>
              <a:rPr lang="hr-HR" dirty="0" smtClean="0"/>
              <a:t>- dijelovima drugih organizama</a:t>
            </a:r>
          </a:p>
          <a:p>
            <a:r>
              <a:rPr lang="hr-HR" dirty="0" smtClean="0"/>
              <a:t>- dijelovima plodova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2890664" cy="57150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BILJKE U TLU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41277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sve biljke u tlu imaju </a:t>
            </a:r>
            <a:r>
              <a:rPr lang="hr-HR" b="1" dirty="0" smtClean="0"/>
              <a:t>korijen</a:t>
            </a:r>
          </a:p>
          <a:p>
            <a:r>
              <a:rPr lang="hr-HR" dirty="0" smtClean="0"/>
              <a:t>- korijen nekih biljaka bogat je hranjivim tvarima i </a:t>
            </a:r>
            <a:r>
              <a:rPr lang="hr-HR" b="1" dirty="0" smtClean="0"/>
              <a:t>jestiv </a:t>
            </a:r>
            <a:r>
              <a:rPr lang="hr-HR" dirty="0" smtClean="0"/>
              <a:t>je, </a:t>
            </a:r>
            <a:r>
              <a:rPr lang="hr-HR" dirty="0" err="1" smtClean="0"/>
              <a:t>npr</a:t>
            </a:r>
            <a:r>
              <a:rPr lang="hr-HR" dirty="0" smtClean="0"/>
              <a:t>. cikla, peršin, rotkvica, mrkva, koraba, mladi luk…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132334" cy="2844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7096" y="579329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CIKLA 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71894" y="3401314"/>
            <a:ext cx="2844000" cy="189126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236295" y="5790066"/>
            <a:ext cx="122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MLADI LUK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347196" y="3437782"/>
            <a:ext cx="2857520" cy="183184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90940" y="57932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MRKVA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24944"/>
            <a:ext cx="1848600" cy="2844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86178" y="57932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PERŠIN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385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KAKO JE ŽIVJETI U TLU</vt:lpstr>
      <vt:lpstr>Slide 2</vt:lpstr>
      <vt:lpstr>ŽIVOTINJE KOJE ŽIVE U TLU</vt:lpstr>
      <vt:lpstr>ŽIVOTINJE KOJE ŽIVE U TLU</vt:lpstr>
      <vt:lpstr>GUJAVICA</vt:lpstr>
      <vt:lpstr>KOMPOST</vt:lpstr>
      <vt:lpstr>HRUŠT</vt:lpstr>
      <vt:lpstr>MRAVI  </vt:lpstr>
      <vt:lpstr>BILJKE U TLU</vt:lpstr>
      <vt:lpstr>Slide 10</vt:lpstr>
      <vt:lpstr>GLJIVE U TLU</vt:lpstr>
      <vt:lpstr>Slide 12</vt:lpstr>
      <vt:lpstr>DDS: PROVJERI ZNANJE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ŽIVJETI U TLU</dc:title>
  <dc:creator>Windows User</dc:creator>
  <cp:lastModifiedBy>sk-imahecic</cp:lastModifiedBy>
  <cp:revision>35</cp:revision>
  <dcterms:created xsi:type="dcterms:W3CDTF">2019-07-17T14:05:39Z</dcterms:created>
  <dcterms:modified xsi:type="dcterms:W3CDTF">2019-08-02T11:16:26Z</dcterms:modified>
</cp:coreProperties>
</file>